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90" r:id="rId4"/>
  </p:sldMasterIdLst>
  <p:notesMasterIdLst>
    <p:notesMasterId r:id="rId34"/>
  </p:notesMasterIdLst>
  <p:sldIdLst>
    <p:sldId id="2836" r:id="rId5"/>
    <p:sldId id="530" r:id="rId6"/>
    <p:sldId id="2832" r:id="rId7"/>
    <p:sldId id="2831" r:id="rId8"/>
    <p:sldId id="2833" r:id="rId9"/>
    <p:sldId id="2834" r:id="rId10"/>
    <p:sldId id="2835" r:id="rId11"/>
    <p:sldId id="529" r:id="rId12"/>
    <p:sldId id="2850" r:id="rId13"/>
    <p:sldId id="2837" r:id="rId14"/>
    <p:sldId id="2838" r:id="rId15"/>
    <p:sldId id="2842" r:id="rId16"/>
    <p:sldId id="2851" r:id="rId17"/>
    <p:sldId id="2852" r:id="rId18"/>
    <p:sldId id="2853" r:id="rId19"/>
    <p:sldId id="2854" r:id="rId20"/>
    <p:sldId id="2855" r:id="rId21"/>
    <p:sldId id="2843" r:id="rId22"/>
    <p:sldId id="2846" r:id="rId23"/>
    <p:sldId id="2847" r:id="rId24"/>
    <p:sldId id="2848" r:id="rId25"/>
    <p:sldId id="2849" r:id="rId26"/>
    <p:sldId id="2858" r:id="rId27"/>
    <p:sldId id="2839" r:id="rId28"/>
    <p:sldId id="2844" r:id="rId29"/>
    <p:sldId id="2856" r:id="rId30"/>
    <p:sldId id="531" r:id="rId31"/>
    <p:sldId id="2857" r:id="rId32"/>
    <p:sldId id="2845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orient="horz" pos="2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8DC"/>
    <a:srgbClr val="90CA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5" autoAdjust="0"/>
    <p:restoredTop sz="83828"/>
  </p:normalViewPr>
  <p:slideViewPr>
    <p:cSldViewPr snapToGrid="0">
      <p:cViewPr varScale="1">
        <p:scale>
          <a:sx n="133" d="100"/>
          <a:sy n="133" d="100"/>
        </p:scale>
        <p:origin x="2408" y="200"/>
      </p:cViewPr>
      <p:guideLst>
        <p:guide orient="horz" pos="2160"/>
        <p:guide pos="2880"/>
        <p:guide pos="384"/>
        <p:guide orient="horz" pos="2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484"/>
    </p:cViewPr>
  </p:sorterViewPr>
  <p:notesViewPr>
    <p:cSldViewPr snapToGrid="0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8380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overview: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About Biolexis and team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FIELDS platform and where this tool fits in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Skills &amp; Knowledge acquired to create this tool that I didn’t learn in class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Data Architecture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System Design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Wrap up/conclusions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32980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AWS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Cloud computing platform create by amazon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S3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AmazonEmber"/>
              </a:rPr>
              <a:t>Amazon Simple Storage Service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AmazonEmber"/>
              </a:rPr>
              <a:t>Object storage service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AmazonEmber"/>
              </a:rPr>
              <a:t>store and protect any amount of 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AmazonEmber"/>
              </a:rPr>
              <a:t>DynamoDB</a:t>
            </a:r>
            <a:endParaRPr lang="en-US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Serverless key-value NoSQL database</a:t>
            </a:r>
          </a:p>
        </p:txBody>
      </p:sp>
    </p:spTree>
    <p:extLst>
      <p:ext uri="{BB962C8B-B14F-4D97-AF65-F5344CB8AC3E}">
        <p14:creationId xmlns:p14="http://schemas.microsoft.com/office/powerpoint/2010/main" val="795435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Streamlit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framework for developing and deploying interactive data science dashboards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63091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990306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0" dirty="0" err="1"/>
              <a:t>Uniprot</a:t>
            </a:r>
            <a:endParaRPr lang="en-US" sz="1200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Database of protein sequence and functional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primary key and source of our binding pocket sequencing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0" dirty="0" err="1"/>
              <a:t>Interpro</a:t>
            </a:r>
            <a:endParaRPr lang="en-US" sz="1200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database of protein families, protein domains, and functional sites where identifiable features can be applied to new protein sequences in order to functionally characterize them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Intention of </a:t>
            </a:r>
            <a:r>
              <a:rPr lang="en-US" sz="1200" b="0" dirty="0" err="1"/>
              <a:t>interpro</a:t>
            </a:r>
            <a:r>
              <a:rPr lang="en-US" sz="1200" b="0" dirty="0"/>
              <a:t> is to be a one stop shop for protein classification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13 member databases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Clustering algorithm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Manual annotation of </a:t>
            </a:r>
            <a:r>
              <a:rPr lang="en-US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bacterial, archaeal and plastid-encoded protein families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Protein disorder annotations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200" b="0" i="0" u="none" strike="noStrike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Gene ontology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Ontology is a formal representation of knowledge a domain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Set of classes with relations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3 branches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Molecular Function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Low-level processes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Molecular-level activities performed by gene product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Catalysis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Transport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Cellular Component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Cellular anatomy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Mitochondria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Ribosome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Locations relative to cellular structures where gene product functions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b="0" dirty="0"/>
              <a:t>Biological Process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High-level processes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“biological programs” carried out by molecular functions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DNA repair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en-US" sz="1200" b="0" dirty="0"/>
              <a:t>Signal transduction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200" b="0" dirty="0"/>
              <a:t>SHOULD NOT BE CONFUSED WITH METABOLIC PATHWAY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200" b="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200" b="0" dirty="0" err="1"/>
              <a:t>Reactome</a:t>
            </a:r>
            <a:endParaRPr lang="en-US" sz="1200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Manually created, peer-reviewed metabolic pathway 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dirty="0"/>
              <a:t>Curation process very similar to editing of a scientific review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An external domain expert provides his or her expertise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Curator formalizes it into the database structure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External domain expert reviews the representation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A system of evidence tracking ensures that all assertions are backed up by the primary literature.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200" b="0" i="0" u="none" strike="noStrike" dirty="0">
              <a:solidFill>
                <a:srgbClr val="333333"/>
              </a:solidFill>
              <a:effectLst/>
              <a:latin typeface="Open Sans" panose="020F050202020403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200" b="0" i="0" u="none" strike="noStrike" dirty="0" err="1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Opentargets</a:t>
            </a:r>
            <a:r>
              <a:rPr lang="en-US" sz="1200" b="0" i="0" u="none" strike="noStrike" dirty="0">
                <a:solidFill>
                  <a:srgbClr val="333333"/>
                </a:solidFill>
                <a:effectLst/>
                <a:latin typeface="Open Sans" panose="020F0502020204030204" pitchFamily="34" charset="0"/>
              </a:rPr>
              <a:t> (not integrated with target-binding pocket selection)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integrates public data relevant to the association between targets and diseases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integrate data from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genetics,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somatic mutations,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expression analysis,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drugs,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animal models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5A5F5F"/>
                </a:solidFill>
                <a:effectLst/>
                <a:latin typeface="Inter"/>
              </a:rPr>
              <a:t>literature </a:t>
            </a:r>
            <a:endParaRPr lang="en-US" sz="1200" b="0" i="0" u="none" strike="noStrike" dirty="0">
              <a:solidFill>
                <a:srgbClr val="333333"/>
              </a:solidFill>
              <a:effectLst/>
              <a:latin typeface="Open Sans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b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3838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SetSimilaritySearch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Python package to measure similarity between two sets with </a:t>
            </a:r>
            <a:r>
              <a:rPr lang="en-US" dirty="0" err="1"/>
              <a:t>jaccard</a:t>
            </a:r>
            <a:r>
              <a:rPr lang="en-US" dirty="0"/>
              <a:t> similarity on the IDs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Fractional score between 0 and 1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Intersection size divided by union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Weighted average</a:t>
            </a:r>
          </a:p>
        </p:txBody>
      </p:sp>
    </p:spTree>
    <p:extLst>
      <p:ext uri="{BB962C8B-B14F-4D97-AF65-F5344CB8AC3E}">
        <p14:creationId xmlns:p14="http://schemas.microsoft.com/office/powerpoint/2010/main" val="41025723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469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6591941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Job run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Ingestion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Manipultion</a:t>
            </a:r>
            <a:r>
              <a:rPr lang="en-US" dirty="0"/>
              <a:t> and/or selection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AWS S3 Bucket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2 copies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One with name and version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One overwrites _latest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Metadata contents: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Git commit hash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External version checked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Pipeline node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Landing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Transform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Publish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232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Crucial to understand folding and 3D structure because it gives scientists great insight to protein function</a:t>
            </a:r>
          </a:p>
        </p:txBody>
      </p:sp>
    </p:spTree>
    <p:extLst>
      <p:ext uri="{BB962C8B-B14F-4D97-AF65-F5344CB8AC3E}">
        <p14:creationId xmlns:p14="http://schemas.microsoft.com/office/powerpoint/2010/main" val="25012144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250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latin typeface="Verdana Pro" panose="020B0604030504040204" pitchFamily="34" charset="0"/>
              </a:rPr>
              <a:t>Founded in August 2021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latin typeface="Verdana Pro" panose="020B0604030504040204" pitchFamily="34" charset="0"/>
              </a:rPr>
              <a:t>Library that is targeting a diverse portfolio of disease modifying proteins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Fields is a protein hotspot screening technology to identify and design new medicines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4897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Crucial to understand folding and 3D structure because it gives scientists great insight to protein function</a:t>
            </a:r>
          </a:p>
        </p:txBody>
      </p:sp>
    </p:spTree>
    <p:extLst>
      <p:ext uri="{BB962C8B-B14F-4D97-AF65-F5344CB8AC3E}">
        <p14:creationId xmlns:p14="http://schemas.microsoft.com/office/powerpoint/2010/main" val="11934775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9489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041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First company to combine a wet lab database with an AI/ML discovery platform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Accelerate development of clinical candidates</a:t>
            </a:r>
          </a:p>
        </p:txBody>
      </p:sp>
    </p:spTree>
    <p:extLst>
      <p:ext uri="{BB962C8B-B14F-4D97-AF65-F5344CB8AC3E}">
        <p14:creationId xmlns:p14="http://schemas.microsoft.com/office/powerpoint/2010/main" val="4111285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85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Git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Version control 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Important for code management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Especially when working with a team in non-linear development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336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Virtual Environments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Important for keep isolated set of dependencies for projects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Docker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Isolates entire operating system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conveniently create and deploy apps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Scalable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Portable</a:t>
            </a:r>
          </a:p>
        </p:txBody>
      </p:sp>
    </p:spTree>
    <p:extLst>
      <p:ext uri="{BB962C8B-B14F-4D97-AF65-F5344CB8AC3E}">
        <p14:creationId xmlns:p14="http://schemas.microsoft.com/office/powerpoint/2010/main" val="31778888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Polars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Lighter weight pandas (no index)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Pyarrow foundation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Columnar format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559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Ray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Open source project for parallel and distributed Python and scalable computing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Executed in sequence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 err="1"/>
              <a:t>Anyscale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Provides ray as a service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BIG thing is cluster management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Operates clusters of machines on demand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Scheduling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Optimizes cloud costs with auto scaling and auto suspend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Create unified environment with cluster configurations and dependencies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Flexible dependency management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Base images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04040"/>
                </a:solidFill>
                <a:effectLst/>
                <a:latin typeface="Rubik"/>
              </a:rPr>
              <a:t>Bring your own docker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83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134F4-72F3-44D3-89C6-F215FF63B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0EEC60-B6C4-425E-A43E-87568DC5A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6491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D056E-E36E-4DDE-8DD7-7282C936E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142502-DE41-446E-BCB8-4458D9AF5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9439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6E2A28-DE7A-421A-A75F-0DDC62B07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F477A1-0E90-4F94-8842-1ECC6CCAAA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9885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6B098-B499-4534-9F8A-3E717EAED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30"/>
            <a:ext cx="7886700" cy="901971"/>
          </a:xfrm>
        </p:spPr>
        <p:txBody>
          <a:bodyPr/>
          <a:lstStyle>
            <a:lvl1pPr>
              <a:defRPr>
                <a:latin typeface="Arial Nov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2CF8F-7C23-42F8-A878-722412371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396"/>
            <a:ext cx="7886700" cy="4814571"/>
          </a:xfrm>
        </p:spPr>
        <p:txBody>
          <a:bodyPr/>
          <a:lstStyle>
            <a:lvl1pPr>
              <a:defRPr>
                <a:latin typeface="Arial Nova" panose="020B0504020202020204" pitchFamily="34" charset="0"/>
              </a:defRPr>
            </a:lvl1pPr>
            <a:lvl2pPr>
              <a:defRPr>
                <a:latin typeface="Arial Nova" panose="020B0504020202020204" pitchFamily="34" charset="0"/>
              </a:defRPr>
            </a:lvl2pPr>
            <a:lvl3pPr>
              <a:defRPr>
                <a:latin typeface="Arial Nova" panose="020B0504020202020204" pitchFamily="34" charset="0"/>
              </a:defRPr>
            </a:lvl3pPr>
            <a:lvl4pPr>
              <a:defRPr>
                <a:latin typeface="Arial Nova" panose="020B0504020202020204" pitchFamily="34" charset="0"/>
              </a:defRPr>
            </a:lvl4pPr>
            <a:lvl5pPr>
              <a:defRPr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7341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F76B7-99E3-4A26-9F3F-3E3CA582D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3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0B21C-068B-4F31-9C51-31E53F3B4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8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4627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79BCA-3B92-496B-B0EA-52F44F4FB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F65A6-E7D1-44AB-953A-4F7C5EC29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4978B0-781E-49D9-A5CF-1C04894C7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5055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EAFD8-0506-4660-863E-677B90B1E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094C3-3462-4196-B2DB-47A0243F5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8D1DD-D34A-481E-8D98-9A3F5C877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2105F2-94F3-4E80-8B6A-599CE80417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56183C-D5D8-4F6C-9925-121EBEFBD3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4140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6AE36-5CD5-4F1F-A13E-B4292B93E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0FA57A7-B8FC-4EEA-ACD8-49E77B579DD0}"/>
              </a:ext>
            </a:extLst>
          </p:cNvPr>
          <p:cNvSpPr txBox="1">
            <a:spLocks/>
          </p:cNvSpPr>
          <p:nvPr userDrawn="1"/>
        </p:nvSpPr>
        <p:spPr>
          <a:xfrm>
            <a:off x="6771457" y="62779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2930E43-9ED3-4858-B814-493560406183}" type="slidenum">
              <a:rPr lang="en-US" sz="900" smtClean="0"/>
              <a:pPr/>
              <a:t>‹#›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074997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1330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E1BED-13A6-464F-AD9A-0E22D0313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B468E-6953-423A-A9A3-63AD1F24F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F78B2-F23F-4516-AFC3-BD6D54EFF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8511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F93B4-D127-4182-BAD2-E1788F3E2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63632B-45C1-44EC-8B85-27E004D3C1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3850B7-8063-42AF-8D09-6979F25CE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823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9943C7-18FA-4B36-B8CD-717918644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B395E8-CC53-48E3-8439-848672DA2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484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6829626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cbi.nlm.nih.gov/pmc/articles/PMC2686606/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A8E58704-B8CB-DEC7-F766-CAE75AEDA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"/>
            <a:ext cx="9142200" cy="70652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932F16-556A-5B6D-A40B-095D5971A3C0}"/>
              </a:ext>
            </a:extLst>
          </p:cNvPr>
          <p:cNvSpPr txBox="1"/>
          <p:nvPr/>
        </p:nvSpPr>
        <p:spPr>
          <a:xfrm>
            <a:off x="452213" y="3368972"/>
            <a:ext cx="8237783" cy="30678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333" dirty="0">
                <a:solidFill>
                  <a:schemeClr val="bg1"/>
                </a:solidFill>
              </a:rPr>
              <a:t>Protein Correlation Tool</a:t>
            </a:r>
          </a:p>
          <a:p>
            <a:pPr algn="ctr"/>
            <a:endParaRPr lang="en-US" sz="2667" dirty="0">
              <a:solidFill>
                <a:schemeClr val="bg1"/>
              </a:solidFill>
              <a:cs typeface="Calibri"/>
            </a:endParaRPr>
          </a:p>
          <a:p>
            <a:pPr algn="ctr"/>
            <a:r>
              <a:rPr lang="en-US" sz="2667" dirty="0">
                <a:solidFill>
                  <a:schemeClr val="bg1"/>
                </a:solidFill>
              </a:rPr>
              <a:t>Kevin Yang</a:t>
            </a:r>
          </a:p>
          <a:p>
            <a:pPr algn="ctr"/>
            <a:r>
              <a:rPr lang="en-US" sz="2667" dirty="0">
                <a:solidFill>
                  <a:schemeClr val="bg1"/>
                </a:solidFill>
              </a:rPr>
              <a:t>Fall 2022</a:t>
            </a:r>
          </a:p>
          <a:p>
            <a:pPr algn="ctr"/>
            <a:r>
              <a:rPr lang="en-US" sz="2667" dirty="0">
                <a:solidFill>
                  <a:schemeClr val="bg1"/>
                </a:solidFill>
              </a:rPr>
              <a:t>Faculty Mentor: Dr. Samir Abdelrahman</a:t>
            </a:r>
          </a:p>
          <a:p>
            <a:pPr algn="ctr"/>
            <a:r>
              <a:rPr lang="en-US" sz="2667" dirty="0">
                <a:solidFill>
                  <a:schemeClr val="bg1"/>
                </a:solidFill>
              </a:rPr>
              <a:t>Industry Mentor: Jake Carter</a:t>
            </a:r>
          </a:p>
          <a:p>
            <a:pPr algn="ctr"/>
            <a:endParaRPr lang="en-US" sz="2667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10" name="Picture 10" descr="Logo&#10;&#10;Description automatically generated">
            <a:extLst>
              <a:ext uri="{FF2B5EF4-FFF2-40B4-BE49-F238E27FC236}">
                <a16:creationId xmlns:a16="http://schemas.microsoft.com/office/drawing/2014/main" id="{AA61F4BF-8674-F67D-813F-9B397038E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2938" y="226183"/>
            <a:ext cx="6036331" cy="212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794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Objectives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Aggregate Data</a:t>
            </a:r>
          </a:p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Prepare Data</a:t>
            </a:r>
          </a:p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Transform Data</a:t>
            </a:r>
          </a:p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Deploy Data</a:t>
            </a:r>
          </a:p>
          <a:p>
            <a:pPr marL="514338" indent="-514338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Automate steps 1-3</a:t>
            </a:r>
          </a:p>
        </p:txBody>
      </p:sp>
    </p:spTree>
    <p:extLst>
      <p:ext uri="{BB962C8B-B14F-4D97-AF65-F5344CB8AC3E}">
        <p14:creationId xmlns:p14="http://schemas.microsoft.com/office/powerpoint/2010/main" val="3183637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Activities and Role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Primary responsibility with creating this tool</a:t>
            </a:r>
          </a:p>
        </p:txBody>
      </p:sp>
    </p:spTree>
    <p:extLst>
      <p:ext uri="{BB962C8B-B14F-4D97-AF65-F5344CB8AC3E}">
        <p14:creationId xmlns:p14="http://schemas.microsoft.com/office/powerpoint/2010/main" val="860556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Git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0AB409-1CEC-86D1-FD03-DCE957D0D3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341" b="5093"/>
          <a:stretch/>
        </p:blipFill>
        <p:spPr>
          <a:xfrm>
            <a:off x="1127975" y="2489137"/>
            <a:ext cx="6888059" cy="357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4" y="1486223"/>
            <a:ext cx="3943351" cy="90197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Virtual Environments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CE902C-1AD1-CB31-82A4-5DA63F4BCE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974" y="2444302"/>
            <a:ext cx="4544803" cy="38990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6FD4A0-C352-8EBD-3D81-B04D84283B3E}"/>
              </a:ext>
            </a:extLst>
          </p:cNvPr>
          <p:cNvSpPr txBox="1"/>
          <p:nvPr/>
        </p:nvSpPr>
        <p:spPr>
          <a:xfrm>
            <a:off x="4572005" y="1486217"/>
            <a:ext cx="39433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Docker</a:t>
            </a:r>
          </a:p>
        </p:txBody>
      </p:sp>
      <p:pic>
        <p:nvPicPr>
          <p:cNvPr id="1028" name="Picture 4" descr="Create multiple virtual environments with different Python versions">
            <a:extLst>
              <a:ext uri="{FF2B5EF4-FFF2-40B4-BE49-F238E27FC236}">
                <a16:creationId xmlns:a16="http://schemas.microsoft.com/office/drawing/2014/main" id="{99DC8B08-73D5-1425-E395-4ED89271D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31" y="2950991"/>
            <a:ext cx="4303635" cy="242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151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Polars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C9BDBB6-6B0B-195A-EC2C-7B929AFBF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61864"/>
            <a:ext cx="9144000" cy="380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19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Ray &amp; </a:t>
            </a:r>
            <a:r>
              <a:rPr lang="en-US" dirty="0" err="1">
                <a:latin typeface="Verdana Pro" panose="020B0604030504040204" pitchFamily="34" charset="0"/>
              </a:rPr>
              <a:t>Anyscale</a:t>
            </a:r>
            <a:endParaRPr lang="en-US" dirty="0">
              <a:latin typeface="Verdana Pro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Verdana Pro" panose="020B0604030504040204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838F36D-1780-58E3-EAE3-2995A5ADA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2084451"/>
            <a:ext cx="8890000" cy="36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882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Amazon Web Services (AWS)</a:t>
            </a:r>
          </a:p>
          <a:p>
            <a:pPr lvl="1">
              <a:lnSpc>
                <a:spcPct val="100000"/>
              </a:lnSpc>
            </a:pPr>
            <a:r>
              <a:rPr lang="en-US" sz="2100" dirty="0">
                <a:latin typeface="Verdana Pro" panose="020B0604030504040204" pitchFamily="34" charset="0"/>
              </a:rPr>
              <a:t>S3</a:t>
            </a:r>
          </a:p>
          <a:p>
            <a:pPr lvl="1">
              <a:lnSpc>
                <a:spcPct val="100000"/>
              </a:lnSpc>
            </a:pPr>
            <a:r>
              <a:rPr lang="en-US" sz="2100" dirty="0">
                <a:latin typeface="Verdana Pro" panose="020B0604030504040204" pitchFamily="34" charset="0"/>
              </a:rPr>
              <a:t>DynamoDB</a:t>
            </a:r>
          </a:p>
          <a:p>
            <a:pPr>
              <a:lnSpc>
                <a:spcPct val="100000"/>
              </a:lnSpc>
            </a:pPr>
            <a:endParaRPr lang="en-US" dirty="0">
              <a:latin typeface="Verdana Pro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1AD104-F8FF-6901-6D6C-7A22D9EB30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33" r="-484" b="37954"/>
          <a:stretch/>
        </p:blipFill>
        <p:spPr>
          <a:xfrm>
            <a:off x="0" y="2928883"/>
            <a:ext cx="9169716" cy="28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53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Skills &amp; Knowledge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err="1">
                <a:latin typeface="Verdana Pro" panose="020B0604030504040204" pitchFamily="34" charset="0"/>
              </a:rPr>
              <a:t>Streamlit</a:t>
            </a:r>
            <a:endParaRPr lang="en-US" dirty="0">
              <a:latin typeface="Verdana Pro" panose="020B060403050404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latin typeface="Verdana Pro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CC26BF-3074-B51B-FDB1-67189F6F80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310" y="1481337"/>
            <a:ext cx="6210179" cy="480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04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Data Architecture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B52A12-DD78-0824-919C-0864ACBDEF9E}"/>
              </a:ext>
            </a:extLst>
          </p:cNvPr>
          <p:cNvSpPr/>
          <p:nvPr/>
        </p:nvSpPr>
        <p:spPr>
          <a:xfrm>
            <a:off x="218648" y="2147937"/>
            <a:ext cx="8925355" cy="3941895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Data Hub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604C9C-FBAA-F3FE-19A3-011C50C897A9}"/>
              </a:ext>
            </a:extLst>
          </p:cNvPr>
          <p:cNvSpPr txBox="1"/>
          <p:nvPr/>
        </p:nvSpPr>
        <p:spPr>
          <a:xfrm rot="16200000">
            <a:off x="-638709" y="5189987"/>
            <a:ext cx="14482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rgbClr val="005DB9"/>
                </a:solidFill>
              </a:rPr>
              <a:t>Ingest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DB42B-024D-79FF-F2AF-9CF3CC3A3B08}"/>
              </a:ext>
            </a:extLst>
          </p:cNvPr>
          <p:cNvSpPr txBox="1"/>
          <p:nvPr/>
        </p:nvSpPr>
        <p:spPr>
          <a:xfrm rot="16200000">
            <a:off x="-1040769" y="3180663"/>
            <a:ext cx="2239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rgbClr val="005DB9"/>
                </a:solidFill>
              </a:rPr>
              <a:t>Management Layer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5A8627-981B-63AA-5F01-003C0A36FCFF}"/>
              </a:ext>
            </a:extLst>
          </p:cNvPr>
          <p:cNvSpPr/>
          <p:nvPr/>
        </p:nvSpPr>
        <p:spPr>
          <a:xfrm>
            <a:off x="306280" y="4685999"/>
            <a:ext cx="8754571" cy="129310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Landing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5AB51C-4530-ABC4-E25A-D8ACD24BD43F}"/>
              </a:ext>
            </a:extLst>
          </p:cNvPr>
          <p:cNvSpPr/>
          <p:nvPr/>
        </p:nvSpPr>
        <p:spPr>
          <a:xfrm>
            <a:off x="2213770" y="5021948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InterPro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1A2DAD-EDFF-0A90-FE23-EF0579B0447B}"/>
              </a:ext>
            </a:extLst>
          </p:cNvPr>
          <p:cNvSpPr/>
          <p:nvPr/>
        </p:nvSpPr>
        <p:spPr>
          <a:xfrm>
            <a:off x="459913" y="4982367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UniProt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A69561-1C76-248F-747C-279648C76783}"/>
              </a:ext>
            </a:extLst>
          </p:cNvPr>
          <p:cNvSpPr/>
          <p:nvPr/>
        </p:nvSpPr>
        <p:spPr>
          <a:xfrm>
            <a:off x="7508820" y="4989680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Open Targets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0CB0F-4ED9-254E-6C7D-ED59F5B54C91}"/>
              </a:ext>
            </a:extLst>
          </p:cNvPr>
          <p:cNvSpPr/>
          <p:nvPr/>
        </p:nvSpPr>
        <p:spPr>
          <a:xfrm>
            <a:off x="4004325" y="5018415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4696DE-A487-C041-34CC-520E1824D8A9}"/>
              </a:ext>
            </a:extLst>
          </p:cNvPr>
          <p:cNvSpPr/>
          <p:nvPr/>
        </p:nvSpPr>
        <p:spPr>
          <a:xfrm>
            <a:off x="218648" y="1471832"/>
            <a:ext cx="8925355" cy="615851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Outputs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494112-D435-4D30-0BE3-D404056612E5}"/>
              </a:ext>
            </a:extLst>
          </p:cNvPr>
          <p:cNvSpPr txBox="1"/>
          <p:nvPr/>
        </p:nvSpPr>
        <p:spPr>
          <a:xfrm>
            <a:off x="2224137" y="1417530"/>
            <a:ext cx="14235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>
                <a:solidFill>
                  <a:srgbClr val="005DB9"/>
                </a:solidFill>
              </a:rPr>
              <a:t>Apps (</a:t>
            </a:r>
            <a:r>
              <a:rPr lang="en-AU" sz="2000" b="1" dirty="0" err="1">
                <a:solidFill>
                  <a:srgbClr val="005DB9"/>
                </a:solidFill>
              </a:rPr>
              <a:t>Streamlit</a:t>
            </a:r>
            <a:r>
              <a:rPr lang="en-AU" sz="2000" b="1" dirty="0">
                <a:solidFill>
                  <a:srgbClr val="005DB9"/>
                </a:solidFill>
              </a:rPr>
              <a:t>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BCC101-196F-CE3E-44F4-FE40722408EE}"/>
              </a:ext>
            </a:extLst>
          </p:cNvPr>
          <p:cNvSpPr/>
          <p:nvPr/>
        </p:nvSpPr>
        <p:spPr>
          <a:xfrm>
            <a:off x="5757661" y="5018044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Reactome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435104-BA33-197C-AA6B-A43D86620582}"/>
              </a:ext>
            </a:extLst>
          </p:cNvPr>
          <p:cNvSpPr/>
          <p:nvPr/>
        </p:nvSpPr>
        <p:spPr>
          <a:xfrm>
            <a:off x="304040" y="3557208"/>
            <a:ext cx="8754571" cy="1047177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Core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D6B393-2757-AEF0-AF3B-C12D1BBBAB9B}"/>
              </a:ext>
            </a:extLst>
          </p:cNvPr>
          <p:cNvSpPr/>
          <p:nvPr/>
        </p:nvSpPr>
        <p:spPr>
          <a:xfrm>
            <a:off x="2213770" y="3798767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Protein Family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BF3FF2-3AFF-97CA-BCC9-0B711F43EBD0}"/>
              </a:ext>
            </a:extLst>
          </p:cNvPr>
          <p:cNvSpPr/>
          <p:nvPr/>
        </p:nvSpPr>
        <p:spPr>
          <a:xfrm>
            <a:off x="459913" y="3759184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Binding Pocket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9DA5B85-AD05-266B-D7E0-67C497735D7B}"/>
              </a:ext>
            </a:extLst>
          </p:cNvPr>
          <p:cNvSpPr/>
          <p:nvPr/>
        </p:nvSpPr>
        <p:spPr>
          <a:xfrm>
            <a:off x="7508820" y="3766499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Diseases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62BB48-2F41-DEE4-E257-073C3152C10C}"/>
              </a:ext>
            </a:extLst>
          </p:cNvPr>
          <p:cNvSpPr/>
          <p:nvPr/>
        </p:nvSpPr>
        <p:spPr>
          <a:xfrm>
            <a:off x="4004325" y="3795233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AC129E-7729-3264-A726-1C7B15A3CB47}"/>
              </a:ext>
            </a:extLst>
          </p:cNvPr>
          <p:cNvSpPr/>
          <p:nvPr/>
        </p:nvSpPr>
        <p:spPr>
          <a:xfrm>
            <a:off x="5757661" y="3794863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Metabolic Pathways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01A0DE0-5E0B-9EFD-DD52-8DAF12A2ED88}"/>
              </a:ext>
            </a:extLst>
          </p:cNvPr>
          <p:cNvSpPr/>
          <p:nvPr/>
        </p:nvSpPr>
        <p:spPr>
          <a:xfrm>
            <a:off x="304040" y="2407236"/>
            <a:ext cx="8754571" cy="105078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Published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3D3073-58EF-96DC-D7C8-441B6D9E3AC2}"/>
              </a:ext>
            </a:extLst>
          </p:cNvPr>
          <p:cNvSpPr/>
          <p:nvPr/>
        </p:nvSpPr>
        <p:spPr>
          <a:xfrm>
            <a:off x="2253168" y="2617100"/>
            <a:ext cx="1444239" cy="7226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Correlation Score</a:t>
            </a:r>
          </a:p>
        </p:txBody>
      </p:sp>
    </p:spTree>
    <p:extLst>
      <p:ext uri="{BB962C8B-B14F-4D97-AF65-F5344CB8AC3E}">
        <p14:creationId xmlns:p14="http://schemas.microsoft.com/office/powerpoint/2010/main" val="1126659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Landing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378" y="3342867"/>
            <a:ext cx="7982613" cy="286048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Unstructured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Copy of raw data from external databases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9CFF30-EEC0-34A2-FBDD-C8DBFBC5AD10}"/>
              </a:ext>
            </a:extLst>
          </p:cNvPr>
          <p:cNvSpPr/>
          <p:nvPr/>
        </p:nvSpPr>
        <p:spPr>
          <a:xfrm>
            <a:off x="194718" y="1467787"/>
            <a:ext cx="8754571" cy="129310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Landing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17FEA-4276-A268-3013-BF24020626F9}"/>
              </a:ext>
            </a:extLst>
          </p:cNvPr>
          <p:cNvSpPr/>
          <p:nvPr/>
        </p:nvSpPr>
        <p:spPr>
          <a:xfrm>
            <a:off x="2102208" y="1803735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InterPro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7DA3E1-3F9F-4918-07BD-F257D7BF191A}"/>
              </a:ext>
            </a:extLst>
          </p:cNvPr>
          <p:cNvSpPr/>
          <p:nvPr/>
        </p:nvSpPr>
        <p:spPr>
          <a:xfrm>
            <a:off x="348350" y="1764153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UniProt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3B6DEE-7AB2-C8CE-A63E-5759F3702B72}"/>
              </a:ext>
            </a:extLst>
          </p:cNvPr>
          <p:cNvSpPr/>
          <p:nvPr/>
        </p:nvSpPr>
        <p:spPr>
          <a:xfrm>
            <a:off x="7397257" y="1771467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Open Targets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02BC60-0362-84A0-28CC-83743938A7EC}"/>
              </a:ext>
            </a:extLst>
          </p:cNvPr>
          <p:cNvSpPr/>
          <p:nvPr/>
        </p:nvSpPr>
        <p:spPr>
          <a:xfrm>
            <a:off x="3892762" y="1800203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A30611-6AA1-4BD6-DA37-FDE5CB12F32F}"/>
              </a:ext>
            </a:extLst>
          </p:cNvPr>
          <p:cNvSpPr/>
          <p:nvPr/>
        </p:nvSpPr>
        <p:spPr>
          <a:xfrm>
            <a:off x="5646098" y="1799831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Reactome</a:t>
            </a:r>
            <a:endParaRPr lang="en-AU" sz="216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03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F98AB35-F764-A5C7-6591-ABB5CCF8D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Verdana Pro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About Biolexis Therapeutics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8047FC-9F51-6700-0006-407A42BC68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1" y="1582135"/>
            <a:ext cx="7886700" cy="454037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latin typeface="Verdana Pro" panose="020B0604030504040204" pitchFamily="34" charset="0"/>
              </a:rPr>
              <a:t>(Pre)clinical-stage biopharmaceutical company</a:t>
            </a:r>
          </a:p>
          <a:p>
            <a:pPr>
              <a:lnSpc>
                <a:spcPct val="100000"/>
              </a:lnSpc>
            </a:pPr>
            <a:r>
              <a:rPr lang="en-US" sz="2800" dirty="0">
                <a:latin typeface="Verdana Pro" panose="020B0604030504040204" pitchFamily="34" charset="0"/>
              </a:rPr>
              <a:t>Small-molecule therapeutics</a:t>
            </a:r>
          </a:p>
          <a:p>
            <a:pPr>
              <a:lnSpc>
                <a:spcPct val="100000"/>
              </a:lnSpc>
            </a:pPr>
            <a:r>
              <a:rPr lang="en-US" sz="2800" dirty="0">
                <a:latin typeface="Verdana Pro" panose="020B0604030504040204" pitchFamily="34" charset="0"/>
              </a:rPr>
              <a:t>3 Drug pipelines</a:t>
            </a:r>
          </a:p>
          <a:p>
            <a:pPr>
              <a:lnSpc>
                <a:spcPct val="110000"/>
              </a:lnSpc>
            </a:pPr>
            <a:endParaRPr lang="en-US" dirty="0">
              <a:latin typeface="Verdana Pro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388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Core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378" y="3342867"/>
            <a:ext cx="7982613" cy="286048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Standardized Data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Reusable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021D8B-CC15-A42C-F2AE-958FB0D62D6A}"/>
              </a:ext>
            </a:extLst>
          </p:cNvPr>
          <p:cNvSpPr/>
          <p:nvPr/>
        </p:nvSpPr>
        <p:spPr>
          <a:xfrm>
            <a:off x="194718" y="1781397"/>
            <a:ext cx="8754571" cy="1047177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7781CF-D7B7-13D5-D8B5-3E27EC610D69}"/>
              </a:ext>
            </a:extLst>
          </p:cNvPr>
          <p:cNvSpPr/>
          <p:nvPr/>
        </p:nvSpPr>
        <p:spPr>
          <a:xfrm>
            <a:off x="2104448" y="2022956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Protein Family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B2907F-4D45-9CE7-64A0-B36DFE966876}"/>
              </a:ext>
            </a:extLst>
          </p:cNvPr>
          <p:cNvSpPr/>
          <p:nvPr/>
        </p:nvSpPr>
        <p:spPr>
          <a:xfrm>
            <a:off x="350590" y="1983375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Binding Pocket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25935F-FF05-2A2E-EE55-9C84E11D57E3}"/>
              </a:ext>
            </a:extLst>
          </p:cNvPr>
          <p:cNvSpPr/>
          <p:nvPr/>
        </p:nvSpPr>
        <p:spPr>
          <a:xfrm>
            <a:off x="7399497" y="1990688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Diseases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421FD9-076E-5C4A-846B-1605719963A0}"/>
              </a:ext>
            </a:extLst>
          </p:cNvPr>
          <p:cNvSpPr/>
          <p:nvPr/>
        </p:nvSpPr>
        <p:spPr>
          <a:xfrm>
            <a:off x="3895002" y="2019423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CE0F8A-68B5-E827-834A-C2EEAB7123AF}"/>
              </a:ext>
            </a:extLst>
          </p:cNvPr>
          <p:cNvSpPr/>
          <p:nvPr/>
        </p:nvSpPr>
        <p:spPr>
          <a:xfrm>
            <a:off x="5648338" y="2019052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Metabolic Pathways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7C99655-7FDD-D125-65AE-C7BEF8D73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" t="1" b="-3919"/>
          <a:stretch/>
        </p:blipFill>
        <p:spPr>
          <a:xfrm>
            <a:off x="3455722" y="4773111"/>
            <a:ext cx="5493567" cy="143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199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Published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378" y="3342867"/>
            <a:ext cx="7982613" cy="286048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Processed data for task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Set Similarity Search</a:t>
            </a:r>
          </a:p>
          <a:p>
            <a:pPr>
              <a:lnSpc>
                <a:spcPct val="200000"/>
              </a:lnSpc>
            </a:pPr>
            <a:endParaRPr lang="en-US" dirty="0">
              <a:latin typeface="Verdana Pro" panose="020B060403050404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03A8A7-83B1-1A65-45D3-923D65F0D14E}"/>
              </a:ext>
            </a:extLst>
          </p:cNvPr>
          <p:cNvSpPr/>
          <p:nvPr/>
        </p:nvSpPr>
        <p:spPr>
          <a:xfrm>
            <a:off x="194718" y="1779592"/>
            <a:ext cx="8754571" cy="105078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Published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E2674A-CEF2-6C30-8A2A-B7F1781DCBE9}"/>
              </a:ext>
            </a:extLst>
          </p:cNvPr>
          <p:cNvSpPr/>
          <p:nvPr/>
        </p:nvSpPr>
        <p:spPr>
          <a:xfrm>
            <a:off x="2143845" y="1989455"/>
            <a:ext cx="1444239" cy="7226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Correlation Score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A1E3605-60C6-B930-8220-D52C7CC120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828" y="5152563"/>
            <a:ext cx="4364803" cy="105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5272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Deployed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378" y="3342867"/>
            <a:ext cx="7982613" cy="286048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Verdana Pro" panose="020B0604030504040204" pitchFamily="34" charset="0"/>
              </a:rPr>
              <a:t>Final configuration to be queried,  sorted, and displayed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E7FB80-EADD-506F-FE50-D05284B197BE}"/>
              </a:ext>
            </a:extLst>
          </p:cNvPr>
          <p:cNvSpPr/>
          <p:nvPr/>
        </p:nvSpPr>
        <p:spPr>
          <a:xfrm>
            <a:off x="123648" y="1471832"/>
            <a:ext cx="8925355" cy="615851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Outputs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9FB8F1-8287-8E7A-C95E-F53BCBDE09F7}"/>
              </a:ext>
            </a:extLst>
          </p:cNvPr>
          <p:cNvSpPr txBox="1"/>
          <p:nvPr/>
        </p:nvSpPr>
        <p:spPr>
          <a:xfrm>
            <a:off x="2129137" y="1417530"/>
            <a:ext cx="14235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>
                <a:solidFill>
                  <a:srgbClr val="005DB9"/>
                </a:solidFill>
              </a:rPr>
              <a:t>Apps (</a:t>
            </a:r>
            <a:r>
              <a:rPr lang="en-AU" sz="2000" b="1" dirty="0" err="1">
                <a:solidFill>
                  <a:srgbClr val="005DB9"/>
                </a:solidFill>
              </a:rPr>
              <a:t>Streamlit</a:t>
            </a:r>
            <a:r>
              <a:rPr lang="en-AU" sz="2000" b="1" dirty="0">
                <a:solidFill>
                  <a:srgbClr val="005DB9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8730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Data Architecture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B52A12-DD78-0824-919C-0864ACBDEF9E}"/>
              </a:ext>
            </a:extLst>
          </p:cNvPr>
          <p:cNvSpPr/>
          <p:nvPr/>
        </p:nvSpPr>
        <p:spPr>
          <a:xfrm>
            <a:off x="218648" y="2147937"/>
            <a:ext cx="8925355" cy="3941895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Data Hub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604C9C-FBAA-F3FE-19A3-011C50C897A9}"/>
              </a:ext>
            </a:extLst>
          </p:cNvPr>
          <p:cNvSpPr txBox="1"/>
          <p:nvPr/>
        </p:nvSpPr>
        <p:spPr>
          <a:xfrm rot="16200000">
            <a:off x="-638709" y="5189987"/>
            <a:ext cx="14482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rgbClr val="005DB9"/>
                </a:solidFill>
              </a:rPr>
              <a:t>Ingest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DB42B-024D-79FF-F2AF-9CF3CC3A3B08}"/>
              </a:ext>
            </a:extLst>
          </p:cNvPr>
          <p:cNvSpPr txBox="1"/>
          <p:nvPr/>
        </p:nvSpPr>
        <p:spPr>
          <a:xfrm rot="16200000">
            <a:off x="-1040769" y="3180663"/>
            <a:ext cx="2239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rgbClr val="005DB9"/>
                </a:solidFill>
              </a:rPr>
              <a:t>Management Layer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5A8627-981B-63AA-5F01-003C0A36FCFF}"/>
              </a:ext>
            </a:extLst>
          </p:cNvPr>
          <p:cNvSpPr/>
          <p:nvPr/>
        </p:nvSpPr>
        <p:spPr>
          <a:xfrm>
            <a:off x="306280" y="4685999"/>
            <a:ext cx="8754571" cy="129310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Landing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5AB51C-4530-ABC4-E25A-D8ACD24BD43F}"/>
              </a:ext>
            </a:extLst>
          </p:cNvPr>
          <p:cNvSpPr/>
          <p:nvPr/>
        </p:nvSpPr>
        <p:spPr>
          <a:xfrm>
            <a:off x="2213770" y="5021948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InterPro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1A2DAD-EDFF-0A90-FE23-EF0579B0447B}"/>
              </a:ext>
            </a:extLst>
          </p:cNvPr>
          <p:cNvSpPr/>
          <p:nvPr/>
        </p:nvSpPr>
        <p:spPr>
          <a:xfrm>
            <a:off x="459913" y="4982367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UniProt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A69561-1C76-248F-747C-279648C76783}"/>
              </a:ext>
            </a:extLst>
          </p:cNvPr>
          <p:cNvSpPr/>
          <p:nvPr/>
        </p:nvSpPr>
        <p:spPr>
          <a:xfrm>
            <a:off x="7508820" y="4989680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Open Targets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0CB0F-4ED9-254E-6C7D-ED59F5B54C91}"/>
              </a:ext>
            </a:extLst>
          </p:cNvPr>
          <p:cNvSpPr/>
          <p:nvPr/>
        </p:nvSpPr>
        <p:spPr>
          <a:xfrm>
            <a:off x="4004325" y="5018415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4696DE-A487-C041-34CC-520E1824D8A9}"/>
              </a:ext>
            </a:extLst>
          </p:cNvPr>
          <p:cNvSpPr/>
          <p:nvPr/>
        </p:nvSpPr>
        <p:spPr>
          <a:xfrm>
            <a:off x="218648" y="1471832"/>
            <a:ext cx="8925355" cy="615851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AU" sz="1440" dirty="0">
                <a:solidFill>
                  <a:srgbClr val="005DB9"/>
                </a:solidFill>
              </a:rPr>
              <a:t>Outputs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494112-D435-4D30-0BE3-D404056612E5}"/>
              </a:ext>
            </a:extLst>
          </p:cNvPr>
          <p:cNvSpPr txBox="1"/>
          <p:nvPr/>
        </p:nvSpPr>
        <p:spPr>
          <a:xfrm>
            <a:off x="2224137" y="1417530"/>
            <a:ext cx="14235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000" b="1" dirty="0">
                <a:solidFill>
                  <a:srgbClr val="005DB9"/>
                </a:solidFill>
              </a:rPr>
              <a:t>Apps (</a:t>
            </a:r>
            <a:r>
              <a:rPr lang="en-AU" sz="2000" b="1" dirty="0" err="1">
                <a:solidFill>
                  <a:srgbClr val="005DB9"/>
                </a:solidFill>
              </a:rPr>
              <a:t>Streamlit</a:t>
            </a:r>
            <a:r>
              <a:rPr lang="en-AU" sz="2000" b="1" dirty="0">
                <a:solidFill>
                  <a:srgbClr val="005DB9"/>
                </a:solidFill>
              </a:rPr>
              <a:t>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BCC101-196F-CE3E-44F4-FE40722408EE}"/>
              </a:ext>
            </a:extLst>
          </p:cNvPr>
          <p:cNvSpPr/>
          <p:nvPr/>
        </p:nvSpPr>
        <p:spPr>
          <a:xfrm>
            <a:off x="5757661" y="5018044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 err="1">
                <a:solidFill>
                  <a:schemeClr val="tx1"/>
                </a:solidFill>
              </a:rPr>
              <a:t>Reactome</a:t>
            </a:r>
            <a:endParaRPr lang="en-AU" sz="216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435104-BA33-197C-AA6B-A43D86620582}"/>
              </a:ext>
            </a:extLst>
          </p:cNvPr>
          <p:cNvSpPr/>
          <p:nvPr/>
        </p:nvSpPr>
        <p:spPr>
          <a:xfrm>
            <a:off x="304040" y="3557208"/>
            <a:ext cx="8754571" cy="1047177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Core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4D6B393-2757-AEF0-AF3B-C12D1BBBAB9B}"/>
              </a:ext>
            </a:extLst>
          </p:cNvPr>
          <p:cNvSpPr/>
          <p:nvPr/>
        </p:nvSpPr>
        <p:spPr>
          <a:xfrm>
            <a:off x="2213770" y="3798767"/>
            <a:ext cx="1444239" cy="722624"/>
          </a:xfrm>
          <a:prstGeom prst="rect">
            <a:avLst/>
          </a:prstGeom>
          <a:solidFill>
            <a:srgbClr val="00B0F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Protein Family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BF3FF2-3AFF-97CA-BCC9-0B711F43EBD0}"/>
              </a:ext>
            </a:extLst>
          </p:cNvPr>
          <p:cNvSpPr/>
          <p:nvPr/>
        </p:nvSpPr>
        <p:spPr>
          <a:xfrm>
            <a:off x="459913" y="3759184"/>
            <a:ext cx="1444239" cy="722624"/>
          </a:xfrm>
          <a:prstGeom prst="rect">
            <a:avLst/>
          </a:prstGeom>
          <a:solidFill>
            <a:srgbClr val="FFFF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Binding Pocket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9DA5B85-AD05-266B-D7E0-67C497735D7B}"/>
              </a:ext>
            </a:extLst>
          </p:cNvPr>
          <p:cNvSpPr/>
          <p:nvPr/>
        </p:nvSpPr>
        <p:spPr>
          <a:xfrm>
            <a:off x="7508820" y="3766499"/>
            <a:ext cx="1444239" cy="722624"/>
          </a:xfrm>
          <a:prstGeom prst="rect">
            <a:avLst/>
          </a:prstGeom>
          <a:solidFill>
            <a:srgbClr val="00F000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Diseases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62BB48-2F41-DEE4-E257-073C3152C10C}"/>
              </a:ext>
            </a:extLst>
          </p:cNvPr>
          <p:cNvSpPr/>
          <p:nvPr/>
        </p:nvSpPr>
        <p:spPr>
          <a:xfrm>
            <a:off x="4004325" y="3795233"/>
            <a:ext cx="1444239" cy="722624"/>
          </a:xfrm>
          <a:prstGeom prst="rect">
            <a:avLst/>
          </a:prstGeom>
          <a:solidFill>
            <a:srgbClr val="FF0000"/>
          </a:solidFill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9728" tIns="54864" rIns="109728" bIns="5486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Gene Ontology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AC129E-7729-3264-A726-1C7B15A3CB47}"/>
              </a:ext>
            </a:extLst>
          </p:cNvPr>
          <p:cNvSpPr/>
          <p:nvPr/>
        </p:nvSpPr>
        <p:spPr>
          <a:xfrm>
            <a:off x="5757661" y="3794863"/>
            <a:ext cx="1444239" cy="722624"/>
          </a:xfrm>
          <a:prstGeom prst="rect">
            <a:avLst/>
          </a:prstGeom>
          <a:solidFill>
            <a:srgbClr val="F900F3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Metabolic Pathways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01A0DE0-5E0B-9EFD-DD52-8DAF12A2ED88}"/>
              </a:ext>
            </a:extLst>
          </p:cNvPr>
          <p:cNvSpPr/>
          <p:nvPr/>
        </p:nvSpPr>
        <p:spPr>
          <a:xfrm>
            <a:off x="304040" y="2407236"/>
            <a:ext cx="8754571" cy="105078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200" dirty="0">
                <a:solidFill>
                  <a:srgbClr val="005DB9"/>
                </a:solidFill>
              </a:rPr>
              <a:t>Published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3D3073-58EF-96DC-D7C8-441B6D9E3AC2}"/>
              </a:ext>
            </a:extLst>
          </p:cNvPr>
          <p:cNvSpPr/>
          <p:nvPr/>
        </p:nvSpPr>
        <p:spPr>
          <a:xfrm>
            <a:off x="2253168" y="2617100"/>
            <a:ext cx="1444239" cy="722624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160" dirty="0">
                <a:solidFill>
                  <a:schemeClr val="tx1"/>
                </a:solidFill>
              </a:rPr>
              <a:t>Correlation Score</a:t>
            </a:r>
          </a:p>
        </p:txBody>
      </p:sp>
    </p:spTree>
    <p:extLst>
      <p:ext uri="{BB962C8B-B14F-4D97-AF65-F5344CB8AC3E}">
        <p14:creationId xmlns:p14="http://schemas.microsoft.com/office/powerpoint/2010/main" val="237350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279" y="2678960"/>
            <a:ext cx="3283392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System Design 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DE27B6-C7C9-BC0D-4BCF-21EB260DF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8211" y="182566"/>
            <a:ext cx="5034123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1383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Lessons Learned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More than just being able to use the tools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Communication &gt; technique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Always more to learn</a:t>
            </a:r>
          </a:p>
          <a:p>
            <a:pPr>
              <a:lnSpc>
                <a:spcPct val="100000"/>
              </a:lnSpc>
            </a:pPr>
            <a:endParaRPr lang="en-US" sz="2800" dirty="0"/>
          </a:p>
          <a:p>
            <a:pPr>
              <a:lnSpc>
                <a:spcPct val="100000"/>
              </a:lnSpc>
            </a:pPr>
            <a:r>
              <a:rPr lang="en-US" sz="2800" dirty="0"/>
              <a:t>Would’ve like to work with team in person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More deliberate project planning</a:t>
            </a:r>
          </a:p>
          <a:p>
            <a:pPr marL="0" indent="0">
              <a:lnSpc>
                <a:spcPct val="200000"/>
              </a:lnSpc>
              <a:buNone/>
            </a:pPr>
            <a:endParaRPr lang="en-US" dirty="0">
              <a:latin typeface="Verdana Pro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3394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Relevance to Informatics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Protein are an incredibly complex and crucial macromolecule in biological life (3)</a:t>
            </a:r>
          </a:p>
          <a:p>
            <a:pPr>
              <a:lnSpc>
                <a:spcPct val="100000"/>
              </a:lnSpc>
            </a:pPr>
            <a:endParaRPr lang="en-US" dirty="0">
              <a:latin typeface="Verdana Pro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116,000 / 61,000,000 protein sequences have known 3D structures (2016) (2)</a:t>
            </a:r>
          </a:p>
          <a:p>
            <a:pPr>
              <a:lnSpc>
                <a:spcPct val="100000"/>
              </a:lnSpc>
            </a:pPr>
            <a:endParaRPr lang="en-US" dirty="0">
              <a:latin typeface="Verdana Pro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Verdana Pro" panose="020B0604030504040204" pitchFamily="34" charset="0"/>
              </a:rPr>
              <a:t>Understanding structure and folding gives scientists' insights on human disease and how to design drugs to target protein (1)</a:t>
            </a:r>
          </a:p>
          <a:p>
            <a:pPr>
              <a:lnSpc>
                <a:spcPct val="100000"/>
              </a:lnSpc>
            </a:pPr>
            <a:endParaRPr lang="en-US" dirty="0">
              <a:latin typeface="Verdana Pro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latin typeface="Verdana Pro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02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4F89F-EDE7-01B3-8BF9-3AFA82947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Verdana Pro" panose="020B0604030504040204" pitchFamily="34" charset="0"/>
              </a:rPr>
              <a:t>Thank You Biolexis Team!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6DDF0-2CF3-2B16-7CF1-844913064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3" y="1365558"/>
            <a:ext cx="3943351" cy="4931879"/>
          </a:xfrm>
        </p:spPr>
        <p:txBody>
          <a:bodyPr>
            <a:noAutofit/>
          </a:bodyPr>
          <a:lstStyle/>
          <a:p>
            <a:r>
              <a:rPr lang="en-US" sz="2800" dirty="0">
                <a:latin typeface="Verdana Pro" panose="020B0604030504040204" pitchFamily="34" charset="0"/>
              </a:rPr>
              <a:t>Dave </a:t>
            </a:r>
            <a:r>
              <a:rPr lang="en-US" sz="2800" dirty="0" err="1">
                <a:latin typeface="Verdana Pro" panose="020B0604030504040204" pitchFamily="34" charset="0"/>
              </a:rPr>
              <a:t>Bearss</a:t>
            </a:r>
            <a:r>
              <a:rPr lang="en-US" sz="2800" dirty="0">
                <a:latin typeface="Verdana Pro" panose="020B0604030504040204" pitchFamily="34" charset="0"/>
              </a:rPr>
              <a:t>, Ph.D.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Hari </a:t>
            </a:r>
            <a:r>
              <a:rPr lang="en-US" sz="2800" dirty="0" err="1">
                <a:latin typeface="Verdana Pro" panose="020B0604030504040204" pitchFamily="34" charset="0"/>
              </a:rPr>
              <a:t>Vankayalapati</a:t>
            </a:r>
            <a:r>
              <a:rPr lang="en-US" sz="2800" dirty="0">
                <a:latin typeface="Verdana Pro" panose="020B0604030504040204" pitchFamily="34" charset="0"/>
              </a:rPr>
              <a:t>, </a:t>
            </a:r>
            <a:r>
              <a:rPr lang="en-US" sz="2800" dirty="0" err="1">
                <a:latin typeface="Verdana Pro" panose="020B0604030504040204" pitchFamily="34" charset="0"/>
              </a:rPr>
              <a:t>M.Pharm</a:t>
            </a:r>
            <a:r>
              <a:rPr lang="en-US" sz="2800" dirty="0">
                <a:latin typeface="Verdana Pro" panose="020B0604030504040204" pitchFamily="34" charset="0"/>
              </a:rPr>
              <a:t>. Ph.D.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David Taylor, MBA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Kyle Medley, M.S. MBA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Jake Carter</a:t>
            </a:r>
          </a:p>
          <a:p>
            <a:r>
              <a:rPr lang="en-US" sz="2800" dirty="0">
                <a:latin typeface="Verdana Pro" panose="020B0604030504040204" pitchFamily="34" charset="0"/>
              </a:rPr>
              <a:t>Nik Jenson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05B15F-3B09-31B3-FDB4-397928DBC822}"/>
              </a:ext>
            </a:extLst>
          </p:cNvPr>
          <p:cNvSpPr txBox="1"/>
          <p:nvPr/>
        </p:nvSpPr>
        <p:spPr>
          <a:xfrm>
            <a:off x="4572004" y="1267097"/>
            <a:ext cx="394335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Evan Marshman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Cameron Zabriskie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 err="1">
                <a:latin typeface="Verdana Pro" panose="020B0604030504040204" pitchFamily="34" charset="0"/>
              </a:rPr>
              <a:t>Zhaoliang</a:t>
            </a:r>
            <a:r>
              <a:rPr lang="en-US" sz="2800" dirty="0">
                <a:latin typeface="Verdana Pro" panose="020B0604030504040204" pitchFamily="34" charset="0"/>
              </a:rPr>
              <a:t> Li,      Ph. D.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Micah Harman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2800" dirty="0">
                <a:latin typeface="Verdana Pro" panose="020B0604030504040204" pitchFamily="34" charset="0"/>
              </a:rPr>
              <a:t>Andrea Groen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01157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Sources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  <a:hlinkClick r:id="rId3"/>
              </a:rPr>
              <a:t>https://www.ncbi.nlm.nih.gov/pmc/articles/PMC6829626/</a:t>
            </a:r>
            <a:endParaRPr lang="en-US" dirty="0">
              <a:latin typeface="Verdana Pro" panose="020B0604030504040204" pitchFamily="34" charset="0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  <a:hlinkClick r:id="rId4"/>
              </a:rPr>
              <a:t>https://www.ncbi.nlm.nih.gov/pmc/articles/PMC2686606/</a:t>
            </a:r>
            <a:endParaRPr lang="en-US" dirty="0">
              <a:latin typeface="Verdana Pro" panose="020B0604030504040204" pitchFamily="34" charset="0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latin typeface="Verdana Pro" panose="020B0604030504040204" pitchFamily="34" charset="0"/>
              </a:rPr>
              <a:t>https://</a:t>
            </a:r>
            <a:r>
              <a:rPr lang="en-US" dirty="0" err="1">
                <a:latin typeface="Verdana Pro" panose="020B0604030504040204" pitchFamily="34" charset="0"/>
              </a:rPr>
              <a:t>pubmed.ncbi.nlm.nih.gov</a:t>
            </a:r>
            <a:r>
              <a:rPr lang="en-US" dirty="0">
                <a:latin typeface="Verdana Pro" panose="020B0604030504040204" pitchFamily="34" charset="0"/>
              </a:rPr>
              <a:t>/4368490/</a:t>
            </a:r>
          </a:p>
        </p:txBody>
      </p:sp>
    </p:spTree>
    <p:extLst>
      <p:ext uri="{BB962C8B-B14F-4D97-AF65-F5344CB8AC3E}">
        <p14:creationId xmlns:p14="http://schemas.microsoft.com/office/powerpoint/2010/main" val="18981102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0304" y="2978019"/>
            <a:ext cx="3283392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Showcase</a:t>
            </a:r>
            <a:endParaRPr lang="en-US" sz="3200" dirty="0">
              <a:latin typeface="Verdana Pro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2278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Meet the Team 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1" y="1486223"/>
            <a:ext cx="7886700" cy="458857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Jake Carter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Director of Data, ML, and Technology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Project Mentor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Contribution:</a:t>
            </a:r>
          </a:p>
          <a:p>
            <a:pPr lvl="2">
              <a:lnSpc>
                <a:spcPct val="100000"/>
              </a:lnSpc>
            </a:pPr>
            <a:r>
              <a:rPr lang="en-US" sz="1800" dirty="0"/>
              <a:t>Product planning and design</a:t>
            </a:r>
          </a:p>
          <a:p>
            <a:pPr lvl="2">
              <a:lnSpc>
                <a:spcPct val="100000"/>
              </a:lnSpc>
            </a:pPr>
            <a:r>
              <a:rPr lang="en-US" sz="1800" dirty="0"/>
              <a:t>Showcased useful tools in data</a:t>
            </a:r>
          </a:p>
          <a:p>
            <a:pPr lvl="2">
              <a:lnSpc>
                <a:spcPct val="100000"/>
              </a:lnSpc>
            </a:pPr>
            <a:r>
              <a:rPr lang="en-US" sz="1800" dirty="0"/>
              <a:t>End-to-end support</a:t>
            </a:r>
          </a:p>
          <a:p>
            <a:pPr lvl="1">
              <a:lnSpc>
                <a:spcPct val="100000"/>
              </a:lnSpc>
            </a:pPr>
            <a:endParaRPr lang="en-US" sz="2560" dirty="0"/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CA34CB-E491-DCD7-B919-A3F9F740E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621" y="3898191"/>
            <a:ext cx="2395728" cy="239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59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Meet the Team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Verdana Pro" panose="020B0604030504040204" pitchFamily="34" charset="0"/>
              </a:rPr>
              <a:t>Cameron Zabriskie</a:t>
            </a:r>
          </a:p>
          <a:p>
            <a:pPr lvl="1"/>
            <a:r>
              <a:rPr lang="en-US" sz="2400" dirty="0">
                <a:latin typeface="Verdana Pro" panose="020B0604030504040204" pitchFamily="34" charset="0"/>
              </a:rPr>
              <a:t>Senior Data/Machine Learning Engineer</a:t>
            </a:r>
          </a:p>
          <a:p>
            <a:pPr lvl="1"/>
            <a:r>
              <a:rPr lang="en-US" sz="2400" dirty="0">
                <a:latin typeface="Verdana Pro" panose="020B0604030504040204" pitchFamily="34" charset="0"/>
              </a:rPr>
              <a:t>Contribution:</a:t>
            </a:r>
          </a:p>
          <a:p>
            <a:pPr lvl="2"/>
            <a:r>
              <a:rPr lang="en-US" sz="1800" dirty="0">
                <a:latin typeface="Verdana Pro" panose="020B0604030504040204" pitchFamily="34" charset="0"/>
              </a:rPr>
              <a:t>System and application architecture</a:t>
            </a:r>
          </a:p>
          <a:p>
            <a:pPr lvl="3"/>
            <a:r>
              <a:rPr lang="en-US" sz="1800" dirty="0">
                <a:latin typeface="Verdana Pro" panose="020B0604030504040204" pitchFamily="34" charset="0"/>
              </a:rPr>
              <a:t>AWS</a:t>
            </a:r>
          </a:p>
          <a:p>
            <a:pPr lvl="3"/>
            <a:r>
              <a:rPr lang="en-US" sz="1800" dirty="0" err="1">
                <a:latin typeface="Verdana Pro" panose="020B0604030504040204" pitchFamily="34" charset="0"/>
              </a:rPr>
              <a:t>Anyscale</a:t>
            </a:r>
            <a:endParaRPr lang="en-US" sz="1800" dirty="0">
              <a:latin typeface="Verdana Pro" panose="020B0604030504040204" pitchFamily="34" charset="0"/>
            </a:endParaRPr>
          </a:p>
          <a:p>
            <a:pPr lvl="3"/>
            <a:r>
              <a:rPr lang="en-US" sz="1800" dirty="0">
                <a:latin typeface="Verdana Pro" panose="020B0604030504040204" pitchFamily="34" charset="0"/>
              </a:rPr>
              <a:t>Git</a:t>
            </a:r>
          </a:p>
          <a:p>
            <a:pPr lvl="2"/>
            <a:r>
              <a:rPr lang="en-US" sz="1800" dirty="0">
                <a:latin typeface="Verdana Pro" panose="020B0604030504040204" pitchFamily="34" charset="0"/>
              </a:rPr>
              <a:t>Showcased useful tools in data</a:t>
            </a:r>
          </a:p>
          <a:p>
            <a:pPr lvl="3"/>
            <a:r>
              <a:rPr lang="en-US" sz="1800" dirty="0">
                <a:latin typeface="Verdana Pro" panose="020B0604030504040204" pitchFamily="34" charset="0"/>
              </a:rPr>
              <a:t>Ray</a:t>
            </a:r>
          </a:p>
          <a:p>
            <a:pPr lvl="2"/>
            <a:r>
              <a:rPr lang="en-US" sz="1800" dirty="0">
                <a:latin typeface="Verdana Pro" panose="020B0604030504040204" pitchFamily="34" charset="0"/>
              </a:rPr>
              <a:t>Binding pocket correlation data</a:t>
            </a:r>
          </a:p>
          <a:p>
            <a:pPr marL="342891" lvl="1" indent="0">
              <a:buNone/>
            </a:pPr>
            <a:endParaRPr lang="en-US" sz="2400" dirty="0">
              <a:latin typeface="Verdana Pro" panose="020B0604030504040204" pitchFamily="34" charset="0"/>
            </a:endParaRPr>
          </a:p>
          <a:p>
            <a:endParaRPr lang="en-US" sz="2000" dirty="0">
              <a:latin typeface="Verdana Pro" panose="020B060403050404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8A2019-DA45-3266-A832-140B453E1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093" y="3919225"/>
            <a:ext cx="2370263" cy="2370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437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Meet the Team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r>
              <a:rPr lang="en-US" sz="2800" dirty="0"/>
              <a:t>Nicholas Jensen</a:t>
            </a:r>
          </a:p>
          <a:p>
            <a:pPr lvl="1"/>
            <a:r>
              <a:rPr lang="en-US" sz="2400" dirty="0"/>
              <a:t>Software Engineer</a:t>
            </a:r>
          </a:p>
          <a:p>
            <a:pPr lvl="1"/>
            <a:r>
              <a:rPr lang="en-US" sz="2400" dirty="0"/>
              <a:t>Contributed:</a:t>
            </a:r>
          </a:p>
          <a:p>
            <a:pPr lvl="2"/>
            <a:r>
              <a:rPr lang="en-US" sz="1800" dirty="0"/>
              <a:t>System and application architecture</a:t>
            </a:r>
          </a:p>
          <a:p>
            <a:pPr lvl="3"/>
            <a:r>
              <a:rPr lang="en-US" sz="1800" dirty="0" err="1"/>
              <a:t>Streamlit</a:t>
            </a:r>
            <a:endParaRPr lang="en-US" sz="1800" dirty="0"/>
          </a:p>
          <a:p>
            <a:pPr lvl="3"/>
            <a:r>
              <a:rPr lang="en-US" sz="1800" dirty="0"/>
              <a:t>Internal API/AWS REDSHIFT</a:t>
            </a:r>
          </a:p>
          <a:p>
            <a:pPr marL="2194450" lvl="3" indent="0">
              <a:buNone/>
            </a:pPr>
            <a:endParaRPr lang="en-US" sz="1600" dirty="0"/>
          </a:p>
          <a:p>
            <a:endParaRPr lang="en-US" sz="3200" dirty="0"/>
          </a:p>
          <a:p>
            <a:pPr marL="342891" lvl="1" indent="0">
              <a:buNone/>
            </a:pPr>
            <a:endParaRPr lang="en-US" sz="2800" dirty="0">
              <a:latin typeface="Verdana Pro" panose="020B0604030504040204" pitchFamily="34" charset="0"/>
            </a:endParaRPr>
          </a:p>
          <a:p>
            <a:endParaRPr lang="en-US" dirty="0">
              <a:latin typeface="Verdana Pro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F3B204-943D-18BC-1AC0-C781AD5E3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127" y="3887852"/>
            <a:ext cx="2394227" cy="239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375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Meet the Team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r>
              <a:rPr lang="en-US" sz="3200" dirty="0"/>
              <a:t>Evan Marshman</a:t>
            </a:r>
          </a:p>
          <a:p>
            <a:pPr lvl="1"/>
            <a:r>
              <a:rPr lang="en-US" sz="2800" dirty="0"/>
              <a:t>Data/Machine Learning engineer</a:t>
            </a:r>
          </a:p>
          <a:p>
            <a:pPr lvl="1"/>
            <a:r>
              <a:rPr lang="en-US" sz="2800" dirty="0"/>
              <a:t>Contributed</a:t>
            </a:r>
          </a:p>
          <a:p>
            <a:pPr lvl="2"/>
            <a:r>
              <a:rPr lang="en-US" sz="2400" dirty="0"/>
              <a:t>Showcased useful tools in data</a:t>
            </a:r>
          </a:p>
          <a:p>
            <a:pPr lvl="3"/>
            <a:r>
              <a:rPr lang="en-US" sz="2400" dirty="0"/>
              <a:t>Polars</a:t>
            </a:r>
          </a:p>
          <a:p>
            <a:pPr lvl="3"/>
            <a:r>
              <a:rPr lang="en-US" sz="2400" dirty="0"/>
              <a:t>Hashing packages/tools</a:t>
            </a:r>
          </a:p>
          <a:p>
            <a:pPr marL="2194450" lvl="3" indent="0">
              <a:buNone/>
            </a:pPr>
            <a:endParaRPr lang="en-US" sz="1600" dirty="0"/>
          </a:p>
          <a:p>
            <a:endParaRPr lang="en-US" sz="3200" dirty="0"/>
          </a:p>
          <a:p>
            <a:pPr marL="342891" lvl="1" indent="0">
              <a:buNone/>
            </a:pPr>
            <a:endParaRPr lang="en-US" sz="2800" dirty="0">
              <a:latin typeface="Verdana Pro" panose="020B0604030504040204" pitchFamily="34" charset="0"/>
            </a:endParaRPr>
          </a:p>
          <a:p>
            <a:endParaRPr lang="en-US" dirty="0">
              <a:latin typeface="Verdana Pro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92C489-0D79-6A2A-B263-CD29C0ACA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128" y="3895260"/>
            <a:ext cx="2394227" cy="239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853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F5BD2A3C-3416-4312-8A14-F6C26C43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65131"/>
            <a:ext cx="7886700" cy="901971"/>
          </a:xfrm>
        </p:spPr>
        <p:txBody>
          <a:bodyPr>
            <a:normAutofit/>
          </a:bodyPr>
          <a:lstStyle/>
          <a:p>
            <a:r>
              <a:rPr lang="en-US" sz="3200" kern="0" dirty="0">
                <a:latin typeface="Verdana Pro" panose="020B0604030504040204" pitchFamily="34" charset="0"/>
              </a:rPr>
              <a:t>Background</a:t>
            </a:r>
            <a:endParaRPr lang="en-US" sz="3200" dirty="0">
              <a:latin typeface="Verdana Pro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876E-BDFE-6196-8652-6EA5E906BE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5" y="1486219"/>
            <a:ext cx="7982613" cy="48032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FIELDS™ platform contains library of small molecules with known performance in a set of protein targets.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Use real-world-data in the FIELDS™ platform and various computational techniques to find hits. 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This tool is intended to give our scientists a jump start in finding molecules with the highest outcome of success.</a:t>
            </a:r>
          </a:p>
          <a:p>
            <a:pPr marL="2194450" lvl="3" indent="0">
              <a:buNone/>
            </a:pPr>
            <a:endParaRPr lang="en-US" sz="1600" dirty="0"/>
          </a:p>
          <a:p>
            <a:endParaRPr lang="en-US" sz="3200" dirty="0"/>
          </a:p>
          <a:p>
            <a:pPr marL="342891" lvl="1" indent="0">
              <a:buNone/>
            </a:pPr>
            <a:endParaRPr lang="en-US" sz="2800" dirty="0">
              <a:latin typeface="Verdana Pro" panose="020B0604030504040204" pitchFamily="34" charset="0"/>
            </a:endParaRPr>
          </a:p>
          <a:p>
            <a:endParaRPr lang="en-US" dirty="0">
              <a:latin typeface="Verdana Pro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220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E91FF-5E2F-4A5F-A29D-A5628B80B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Verdana Pro" panose="020B0604030504040204" pitchFamily="34" charset="0"/>
              </a:rPr>
              <a:t>FIELDS</a:t>
            </a:r>
            <a:r>
              <a:rPr lang="en-US" sz="2000" baseline="70000" dirty="0">
                <a:latin typeface="Verdana Pro" panose="020B0604030504040204" pitchFamily="34" charset="0"/>
              </a:rPr>
              <a:t>TM</a:t>
            </a:r>
            <a:r>
              <a:rPr lang="en-US" sz="3200" dirty="0">
                <a:latin typeface="Verdana Pro" panose="020B0604030504040204" pitchFamily="34" charset="0"/>
              </a:rPr>
              <a:t>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52AD1E-1CF6-EF53-0BAE-2A65B537D87B}"/>
              </a:ext>
            </a:extLst>
          </p:cNvPr>
          <p:cNvSpPr txBox="1"/>
          <p:nvPr/>
        </p:nvSpPr>
        <p:spPr>
          <a:xfrm>
            <a:off x="5255006" y="2051916"/>
            <a:ext cx="2302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Verdana Pro" panose="020B0604030504040204" pitchFamily="34" charset="0"/>
              </a:rPr>
              <a:t> Determines target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E62AE9-11E2-D3A0-4AD1-441B63D2A870}"/>
              </a:ext>
            </a:extLst>
          </p:cNvPr>
          <p:cNvSpPr txBox="1"/>
          <p:nvPr/>
        </p:nvSpPr>
        <p:spPr>
          <a:xfrm>
            <a:off x="6243297" y="3315089"/>
            <a:ext cx="2057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Verdana Pro" panose="020B0604030504040204" pitchFamily="34" charset="0"/>
              </a:rPr>
              <a:t>Review FIELDS</a:t>
            </a:r>
            <a:r>
              <a:rPr lang="en-US" sz="1400" baseline="30000" dirty="0">
                <a:latin typeface="Verdana Pro" panose="020B0604030504040204" pitchFamily="34" charset="0"/>
              </a:rPr>
              <a:t>TM</a:t>
            </a:r>
            <a:r>
              <a:rPr lang="en-US" sz="1400" dirty="0">
                <a:latin typeface="Verdana Pro" panose="020B0604030504040204" pitchFamily="34" charset="0"/>
              </a:rPr>
              <a:t> fragment library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6D65E8-07D4-0351-8FBA-0105F20E5B43}"/>
              </a:ext>
            </a:extLst>
          </p:cNvPr>
          <p:cNvSpPr txBox="1"/>
          <p:nvPr/>
        </p:nvSpPr>
        <p:spPr>
          <a:xfrm>
            <a:off x="5129427" y="5031003"/>
            <a:ext cx="2658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Verdana Pro" panose="020B0604030504040204" pitchFamily="34" charset="0"/>
              </a:rPr>
              <a:t>Identify fragments with same/similar binding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178CFF-04C0-76E3-4881-17EDA2547E27}"/>
              </a:ext>
            </a:extLst>
          </p:cNvPr>
          <p:cNvSpPr txBox="1"/>
          <p:nvPr/>
        </p:nvSpPr>
        <p:spPr>
          <a:xfrm>
            <a:off x="1755373" y="5031002"/>
            <a:ext cx="2313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Verdana Pro" panose="020B0604030504040204" pitchFamily="34" charset="0"/>
              </a:rPr>
              <a:t>Selects candidates based on criteria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F39432-4A91-8934-82A3-00DC53113CD4}"/>
              </a:ext>
            </a:extLst>
          </p:cNvPr>
          <p:cNvSpPr txBox="1"/>
          <p:nvPr/>
        </p:nvSpPr>
        <p:spPr>
          <a:xfrm>
            <a:off x="514328" y="3315090"/>
            <a:ext cx="2485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Verdana Pro" panose="020B0604030504040204" pitchFamily="34" charset="0"/>
              </a:rPr>
              <a:t>Optimizes for</a:t>
            </a:r>
          </a:p>
          <a:p>
            <a:pPr algn="r"/>
            <a:r>
              <a:rPr lang="en-US" sz="1400" dirty="0">
                <a:latin typeface="Verdana Pro" panose="020B0604030504040204" pitchFamily="34" charset="0"/>
              </a:rPr>
              <a:t>specific characteristics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1291C0-A9BB-EB0E-5F29-2AA5471239C0}"/>
              </a:ext>
            </a:extLst>
          </p:cNvPr>
          <p:cNvSpPr txBox="1"/>
          <p:nvPr/>
        </p:nvSpPr>
        <p:spPr>
          <a:xfrm>
            <a:off x="1698649" y="1905967"/>
            <a:ext cx="215152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900" dirty="0">
              <a:latin typeface="Verdana Pro" panose="020B0604030504040204" pitchFamily="34" charset="0"/>
            </a:endParaRPr>
          </a:p>
          <a:p>
            <a:pPr algn="r"/>
            <a:r>
              <a:rPr lang="en-US" sz="1400" dirty="0">
                <a:latin typeface="Verdana Pro" panose="020B0604030504040204" pitchFamily="34" charset="0"/>
              </a:rPr>
              <a:t>Receives compounds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A33A73-10EF-2B62-3C11-02E15F542399}"/>
              </a:ext>
            </a:extLst>
          </p:cNvPr>
          <p:cNvSpPr/>
          <p:nvPr/>
        </p:nvSpPr>
        <p:spPr>
          <a:xfrm>
            <a:off x="2902862" y="1634234"/>
            <a:ext cx="3334871" cy="3740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  <a:latin typeface="Verdana Pro" panose="020B0604030504040204" pitchFamily="34" charset="0"/>
              </a:rPr>
              <a:t>Internal/Partner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B965D7-B03C-D6E4-15BF-67425065E6A0}"/>
              </a:ext>
            </a:extLst>
          </p:cNvPr>
          <p:cNvGrpSpPr/>
          <p:nvPr/>
        </p:nvGrpSpPr>
        <p:grpSpPr>
          <a:xfrm>
            <a:off x="2523238" y="1634234"/>
            <a:ext cx="4060583" cy="4060583"/>
            <a:chOff x="3437058" y="1398709"/>
            <a:chExt cx="4060582" cy="4060582"/>
          </a:xfrm>
          <a:solidFill>
            <a:srgbClr val="90CAEE"/>
          </a:solidFill>
        </p:grpSpPr>
        <p:sp>
          <p:nvSpPr>
            <p:cNvPr id="13" name="Arrow: Circular 12">
              <a:extLst>
                <a:ext uri="{FF2B5EF4-FFF2-40B4-BE49-F238E27FC236}">
                  <a16:creationId xmlns:a16="http://schemas.microsoft.com/office/drawing/2014/main" id="{EEF44AD1-83AE-DC69-22DB-3B9ED5814781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20573676"/>
                <a:gd name="adj4" fmla="val 18982452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Arrow: Circular 13">
              <a:extLst>
                <a:ext uri="{FF2B5EF4-FFF2-40B4-BE49-F238E27FC236}">
                  <a16:creationId xmlns:a16="http://schemas.microsoft.com/office/drawing/2014/main" id="{882EE12D-0A43-08E9-5068-FA55CBA8A25E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2367380"/>
                <a:gd name="adj4" fmla="val 776155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Arrow: Circular 14">
              <a:extLst>
                <a:ext uri="{FF2B5EF4-FFF2-40B4-BE49-F238E27FC236}">
                  <a16:creationId xmlns:a16="http://schemas.microsoft.com/office/drawing/2014/main" id="{9CE603C5-1D3C-F197-3A97-F413ED0087DC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6111625"/>
                <a:gd name="adj4" fmla="val 4438207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Arrow: Circular 15">
              <a:extLst>
                <a:ext uri="{FF2B5EF4-FFF2-40B4-BE49-F238E27FC236}">
                  <a16:creationId xmlns:a16="http://schemas.microsoft.com/office/drawing/2014/main" id="{465F7D32-D3F2-4A83-5510-402EA326848E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9773676"/>
                <a:gd name="adj4" fmla="val 8182452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Arrow: Circular 16">
              <a:extLst>
                <a:ext uri="{FF2B5EF4-FFF2-40B4-BE49-F238E27FC236}">
                  <a16:creationId xmlns:a16="http://schemas.microsoft.com/office/drawing/2014/main" id="{088CAB5B-6016-5DB3-2599-67CD8670638A}"/>
                </a:ext>
              </a:extLst>
            </p:cNvPr>
            <p:cNvSpPr/>
            <p:nvPr/>
          </p:nvSpPr>
          <p:spPr>
            <a:xfrm>
              <a:off x="3437058" y="1398709"/>
              <a:ext cx="4060582" cy="4060582"/>
            </a:xfrm>
            <a:prstGeom prst="circularArrow">
              <a:avLst>
                <a:gd name="adj1" fmla="val 3988"/>
                <a:gd name="adj2" fmla="val 250168"/>
                <a:gd name="adj3" fmla="val 13167380"/>
                <a:gd name="adj4" fmla="val 11576155"/>
                <a:gd name="adj5" fmla="val 4653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18" name="Block Arc 17">
            <a:extLst>
              <a:ext uri="{FF2B5EF4-FFF2-40B4-BE49-F238E27FC236}">
                <a16:creationId xmlns:a16="http://schemas.microsoft.com/office/drawing/2014/main" id="{F849CB5B-103B-A89E-CE79-945C1E1BD12B}"/>
              </a:ext>
            </a:extLst>
          </p:cNvPr>
          <p:cNvSpPr/>
          <p:nvPr/>
        </p:nvSpPr>
        <p:spPr>
          <a:xfrm rot="8337487">
            <a:off x="3523230" y="2638387"/>
            <a:ext cx="2073903" cy="2070851"/>
          </a:xfrm>
          <a:prstGeom prst="blockArc">
            <a:avLst>
              <a:gd name="adj1" fmla="val 10800000"/>
              <a:gd name="adj2" fmla="val 4784660"/>
              <a:gd name="adj3" fmla="val 4897"/>
            </a:avLst>
          </a:prstGeom>
          <a:solidFill>
            <a:srgbClr val="0098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  <a:latin typeface="Verdana Pro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D47BDE-F36F-BC2E-4324-57F76A708299}"/>
              </a:ext>
            </a:extLst>
          </p:cNvPr>
          <p:cNvSpPr txBox="1"/>
          <p:nvPr/>
        </p:nvSpPr>
        <p:spPr>
          <a:xfrm>
            <a:off x="3881403" y="3562852"/>
            <a:ext cx="2057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Verdana Pro" panose="020B0604030504040204" pitchFamily="34" charset="0"/>
              </a:rPr>
              <a:t>FIELDS</a:t>
            </a:r>
            <a:r>
              <a:rPr lang="en-US" sz="2000" b="1" baseline="30000" dirty="0">
                <a:latin typeface="Verdana Pro" panose="020B0604030504040204" pitchFamily="34" charset="0"/>
              </a:rPr>
              <a:t>TM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E462FD4-336E-B57E-6409-7F878B603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41099">
            <a:off x="1516986" y="4007994"/>
            <a:ext cx="1161383" cy="110116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0C563C1-DE64-DAEC-83AD-7A0FC26A75E4}"/>
              </a:ext>
            </a:extLst>
          </p:cNvPr>
          <p:cNvSpPr txBox="1"/>
          <p:nvPr/>
        </p:nvSpPr>
        <p:spPr>
          <a:xfrm>
            <a:off x="1532393" y="4198794"/>
            <a:ext cx="12855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973" indent="-53973">
              <a:buFont typeface="Arial" panose="020B0604020202020204" pitchFamily="34" charset="0"/>
              <a:buChar char="•"/>
            </a:pPr>
            <a:r>
              <a:rPr lang="en-US" sz="1000" dirty="0">
                <a:latin typeface="Verdana Pro" panose="020B0604030504040204" pitchFamily="34" charset="0"/>
              </a:rPr>
              <a:t>Human in Loop</a:t>
            </a:r>
          </a:p>
          <a:p>
            <a:pPr marL="53973" indent="-53973">
              <a:buFont typeface="Arial" panose="020B0604020202020204" pitchFamily="34" charset="0"/>
              <a:buChar char="•"/>
            </a:pPr>
            <a:r>
              <a:rPr lang="en-US" sz="1000" dirty="0">
                <a:latin typeface="Verdana Pro" panose="020B0604030504040204" pitchFamily="34" charset="0"/>
              </a:rPr>
              <a:t>Grounded in Reality Loop</a:t>
            </a:r>
          </a:p>
          <a:p>
            <a:r>
              <a:rPr lang="en-US" sz="1000" dirty="0">
                <a:latin typeface="Verdana Pro" panose="020B0604030504040204" pitchFamily="34" charset="0"/>
              </a:rPr>
              <a:t>        </a:t>
            </a:r>
          </a:p>
        </p:txBody>
      </p:sp>
      <p:sp>
        <p:nvSpPr>
          <p:cNvPr id="22" name="Block Arc 21">
            <a:extLst>
              <a:ext uri="{FF2B5EF4-FFF2-40B4-BE49-F238E27FC236}">
                <a16:creationId xmlns:a16="http://schemas.microsoft.com/office/drawing/2014/main" id="{4BAE09FB-D68D-BBBA-4625-E35F8EB66AFD}"/>
              </a:ext>
            </a:extLst>
          </p:cNvPr>
          <p:cNvSpPr/>
          <p:nvPr/>
        </p:nvSpPr>
        <p:spPr>
          <a:xfrm rot="8337487">
            <a:off x="3015356" y="2102341"/>
            <a:ext cx="3076353" cy="3071824"/>
          </a:xfrm>
          <a:prstGeom prst="blockArc">
            <a:avLst>
              <a:gd name="adj1" fmla="val 12740364"/>
              <a:gd name="adj2" fmla="val 21428887"/>
              <a:gd name="adj3" fmla="val 7414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  <a:latin typeface="Verdana Pro" panose="020B0604030504040204" pitchFamily="34" charset="0"/>
            </a:endParaRPr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B325C881-2147-84A3-25E6-F5969BA31413}"/>
              </a:ext>
            </a:extLst>
          </p:cNvPr>
          <p:cNvSpPr/>
          <p:nvPr/>
        </p:nvSpPr>
        <p:spPr>
          <a:xfrm rot="18984251">
            <a:off x="3242626" y="4392815"/>
            <a:ext cx="375893" cy="25701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tx1"/>
              </a:solidFill>
              <a:latin typeface="Verdana Pro" panose="020B060403050404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3867185-143E-0A83-C41C-127D74FC91C5}"/>
              </a:ext>
            </a:extLst>
          </p:cNvPr>
          <p:cNvSpPr/>
          <p:nvPr/>
        </p:nvSpPr>
        <p:spPr>
          <a:xfrm rot="20489373">
            <a:off x="3778853" y="4106063"/>
            <a:ext cx="2225289" cy="923331"/>
          </a:xfrm>
          <a:prstGeom prst="rect">
            <a:avLst/>
          </a:prstGeom>
          <a:noFill/>
          <a:effectLst/>
        </p:spPr>
        <p:txBody>
          <a:bodyPr spcFirstLastPara="1" wrap="none" lIns="91440" tIns="45720" rIns="91440" bIns="45720" numCol="1">
            <a:prstTxWarp prst="textArchDown">
              <a:avLst>
                <a:gd name="adj" fmla="val 20920811"/>
              </a:avLst>
            </a:prstTxWarp>
            <a:spAutoFit/>
          </a:bodyPr>
          <a:lstStyle/>
          <a:p>
            <a:pPr algn="ctr"/>
            <a:r>
              <a:rPr lang="en-US" sz="900" dirty="0">
                <a:ln w="0"/>
                <a:solidFill>
                  <a:schemeClr val="accent6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 Pro" panose="020B0604030504040204" pitchFamily="34" charset="0"/>
              </a:rPr>
              <a:t>AI / ML</a:t>
            </a:r>
          </a:p>
        </p:txBody>
      </p:sp>
    </p:spTree>
    <p:extLst>
      <p:ext uri="{BB962C8B-B14F-4D97-AF65-F5344CB8AC3E}">
        <p14:creationId xmlns:p14="http://schemas.microsoft.com/office/powerpoint/2010/main" val="1277585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1B41D-6543-5BF7-3944-927434F14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FIELDS™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1945F-423A-5FE3-25EF-D50759D89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7098"/>
            <a:ext cx="9144000" cy="479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91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F9260A10807D4A823D3F85C6622EC0" ma:contentTypeVersion="9" ma:contentTypeDescription="Create a new document." ma:contentTypeScope="" ma:versionID="81d28b59962f20c061bb6cb7b3e1b75c">
  <xsd:schema xmlns:xsd="http://www.w3.org/2001/XMLSchema" xmlns:xs="http://www.w3.org/2001/XMLSchema" xmlns:p="http://schemas.microsoft.com/office/2006/metadata/properties" xmlns:ns2="8bf58dfb-81df-4e84-87f8-cb0c1ed6b9bd" xmlns:ns3="e2703468-7a1f-4816-bc7f-0989f100c553" targetNamespace="http://schemas.microsoft.com/office/2006/metadata/properties" ma:root="true" ma:fieldsID="9af2dcde7739576b615fe293bf73dfd7" ns2:_="" ns3:_="">
    <xsd:import namespace="8bf58dfb-81df-4e84-87f8-cb0c1ed6b9bd"/>
    <xsd:import namespace="e2703468-7a1f-4816-bc7f-0989f100c5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f58dfb-81df-4e84-87f8-cb0c1ed6b9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703468-7a1f-4816-bc7f-0989f100c55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90294DA-8913-45E8-922C-64CC809CBEA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3DB225D-FA2C-45B4-8DE1-092F1FF68D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f58dfb-81df-4e84-87f8-cb0c1ed6b9bd"/>
    <ds:schemaRef ds:uri="e2703468-7a1f-4816-bc7f-0989f100c55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0A5EA9D-4232-4374-8634-C89C8E193AA1}">
  <ds:schemaRefs>
    <ds:schemaRef ds:uri="http://purl.org/dc/dcmitype/"/>
    <ds:schemaRef ds:uri="http://purl.org/dc/terms/"/>
    <ds:schemaRef ds:uri="http://www.w3.org/XML/1998/namespace"/>
    <ds:schemaRef ds:uri="http://purl.org/dc/elements/1.1/"/>
    <ds:schemaRef ds:uri="8bf58dfb-81df-4e84-87f8-cb0c1ed6b9bd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e2703468-7a1f-4816-bc7f-0989f100c55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13499</TotalTime>
  <Words>1173</Words>
  <Application>Microsoft Macintosh PowerPoint</Application>
  <PresentationFormat>On-screen Show (4:3)</PresentationFormat>
  <Paragraphs>319</Paragraphs>
  <Slides>29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AmazonEmber</vt:lpstr>
      <vt:lpstr>Arial</vt:lpstr>
      <vt:lpstr>Arial</vt:lpstr>
      <vt:lpstr>Arial Nova</vt:lpstr>
      <vt:lpstr>Calibri</vt:lpstr>
      <vt:lpstr>Calibri Light</vt:lpstr>
      <vt:lpstr>Inter</vt:lpstr>
      <vt:lpstr>Open Sans</vt:lpstr>
      <vt:lpstr>Rubik</vt:lpstr>
      <vt:lpstr>Verdana Pro</vt:lpstr>
      <vt:lpstr>Office Theme</vt:lpstr>
      <vt:lpstr>PowerPoint Presentation</vt:lpstr>
      <vt:lpstr>About Biolexis Therapeutics </vt:lpstr>
      <vt:lpstr>Meet the Team </vt:lpstr>
      <vt:lpstr>Meet the Team</vt:lpstr>
      <vt:lpstr>Meet the Team</vt:lpstr>
      <vt:lpstr>Meet the Team</vt:lpstr>
      <vt:lpstr>Background</vt:lpstr>
      <vt:lpstr>FIELDSTM Workflow</vt:lpstr>
      <vt:lpstr>FIELDS™ Process</vt:lpstr>
      <vt:lpstr>Objectives</vt:lpstr>
      <vt:lpstr>Activities and Role</vt:lpstr>
      <vt:lpstr>Skills &amp; Knowledge</vt:lpstr>
      <vt:lpstr>Skills &amp; Knowledge</vt:lpstr>
      <vt:lpstr>Skills &amp; Knowledge</vt:lpstr>
      <vt:lpstr>Skills &amp; Knowledge</vt:lpstr>
      <vt:lpstr>Skills &amp; Knowledge</vt:lpstr>
      <vt:lpstr>Skills &amp; Knowledge</vt:lpstr>
      <vt:lpstr>Data Architecture</vt:lpstr>
      <vt:lpstr>Landing</vt:lpstr>
      <vt:lpstr>Core</vt:lpstr>
      <vt:lpstr>Published</vt:lpstr>
      <vt:lpstr>Deployed</vt:lpstr>
      <vt:lpstr>Data Architecture</vt:lpstr>
      <vt:lpstr>System Design </vt:lpstr>
      <vt:lpstr>Lessons Learned</vt:lpstr>
      <vt:lpstr>Relevance to Informatics</vt:lpstr>
      <vt:lpstr>Thank You Biolexis Team!</vt:lpstr>
      <vt:lpstr>Sources</vt:lpstr>
      <vt:lpstr>Showcase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Taylor</dc:creator>
  <cp:lastModifiedBy>KEVIN YANG</cp:lastModifiedBy>
  <cp:revision>170</cp:revision>
  <dcterms:created xsi:type="dcterms:W3CDTF">2021-09-02T17:27:29Z</dcterms:created>
  <dcterms:modified xsi:type="dcterms:W3CDTF">2022-11-22T19:04:28Z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0x0101001DF9260A10807D4A823D3F85C6622EC0</vt:lpwstr>
  </property>
</Properties>
</file>

<file path=docProps/thumbnail.jpeg>
</file>